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o24x4xLQ3ld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310" r:id="rId7"/>
    <p:sldId id="311" r:id="rId8"/>
    <p:sldId id="261" r:id="rId9"/>
    <p:sldId id="258" r:id="rId10"/>
    <p:sldId id="267" r:id="rId11"/>
    <p:sldId id="268" r:id="rId12"/>
    <p:sldId id="269" r:id="rId13"/>
    <p:sldId id="270" r:id="rId14"/>
    <p:sldId id="259" r:id="rId15"/>
    <p:sldId id="304" r:id="rId16"/>
    <p:sldId id="271" r:id="rId17"/>
    <p:sldId id="272" r:id="rId18"/>
    <p:sldId id="260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2" r:id="rId28"/>
    <p:sldId id="283" r:id="rId29"/>
    <p:sldId id="281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6" r:id="rId41"/>
    <p:sldId id="298" r:id="rId42"/>
    <p:sldId id="303" r:id="rId43"/>
    <p:sldId id="307" r:id="rId44"/>
    <p:sldId id="306" r:id="rId45"/>
    <p:sldId id="305" r:id="rId46"/>
    <p:sldId id="309" r:id="rId47"/>
    <p:sldId id="308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6B8587-D6BC-461E-BD6A-1562D6F928B2}">
          <p14:sldIdLst>
            <p14:sldId id="256"/>
            <p14:sldId id="257"/>
            <p14:sldId id="262"/>
            <p14:sldId id="263"/>
            <p14:sldId id="264"/>
            <p14:sldId id="310"/>
            <p14:sldId id="311"/>
            <p14:sldId id="261"/>
            <p14:sldId id="258"/>
            <p14:sldId id="267"/>
            <p14:sldId id="268"/>
            <p14:sldId id="269"/>
            <p14:sldId id="270"/>
            <p14:sldId id="259"/>
            <p14:sldId id="304"/>
            <p14:sldId id="271"/>
            <p14:sldId id="272"/>
            <p14:sldId id="260"/>
            <p14:sldId id="273"/>
            <p14:sldId id="274"/>
            <p14:sldId id="275"/>
            <p14:sldId id="276"/>
            <p14:sldId id="278"/>
            <p14:sldId id="277"/>
            <p14:sldId id="279"/>
            <p14:sldId id="280"/>
            <p14:sldId id="282"/>
            <p14:sldId id="283"/>
            <p14:sldId id="281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5"/>
            <p14:sldId id="296"/>
            <p14:sldId id="298"/>
            <p14:sldId id="303"/>
            <p14:sldId id="307"/>
            <p14:sldId id="306"/>
            <p14:sldId id="305"/>
            <p14:sldId id="309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6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49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031D23-85F7-4E5B-A8C5-CEF7AC449F6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61B590-63AD-49CE-88A7-DDB440D531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1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maitner/RBIEN" TargetMode="External"/><Relationship Id="rId2" Type="http://schemas.openxmlformats.org/officeDocument/2006/relationships/hyperlink" Target="https://cran.r-project.org/package=BI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&amp;ehk=o24x4xLQ3ld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&amp;ehk=o24x4xLQ3ld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making your life easier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Brian Maitner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57203" y="1485339"/>
            <a:ext cx="4011571" cy="1229524"/>
            <a:chOff x="6030572" y="1312239"/>
            <a:chExt cx="2948994" cy="749090"/>
          </a:xfrm>
        </p:grpSpPr>
        <p:pic>
          <p:nvPicPr>
            <p:cNvPr id="1026" name="Picture 2" descr="http://bien.nceas.ucsb.edu/bien/wp-content/uploads/2016/09/bien_logo_notext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72" y="1362934"/>
              <a:ext cx="1647825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r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3463" y="1312239"/>
              <a:ext cx="856103" cy="74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698769" y="16384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9442" y="5964381"/>
            <a:ext cx="21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*(if you study plants)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1552" y="33192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2778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BIEN database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2769" y="3256607"/>
            <a:ext cx="104374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Plot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8115" y="3839830"/>
            <a:ext cx="1087221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Trait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7552" y="5818422"/>
            <a:ext cx="166981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Taxonomic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6207" y="4476571"/>
            <a:ext cx="187468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Phylogenetic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8588" y="2568615"/>
            <a:ext cx="175086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Occurrence Data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7724" y="2778901"/>
            <a:ext cx="2039112" cy="27344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Diverse data sources/formats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03704" y="2753281"/>
            <a:ext cx="2548021" cy="319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3408575"/>
            <a:ext cx="1883664" cy="10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09800" y="3957215"/>
            <a:ext cx="1883664" cy="10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37232" y="4670447"/>
            <a:ext cx="1883664" cy="10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44240" y="2948476"/>
            <a:ext cx="676647" cy="50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95336" y="2948476"/>
            <a:ext cx="1123752" cy="105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0"/>
          </p:cNvCxnSpPr>
          <p:nvPr/>
        </p:nvCxnSpPr>
        <p:spPr>
          <a:xfrm>
            <a:off x="4719335" y="3625940"/>
            <a:ext cx="32391" cy="21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417552" y="2688336"/>
            <a:ext cx="1322344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Taxon scrubbing</a:t>
            </a: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024924" y="5202936"/>
            <a:ext cx="53800" cy="604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02552" y="2752346"/>
            <a:ext cx="435456" cy="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138008" y="2333969"/>
            <a:ext cx="2320237" cy="1396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Additional validation: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Good coordinates?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Native?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Endangered?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10731" y="2323477"/>
            <a:ext cx="17508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Improved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Occurrence Data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460992" y="2667002"/>
            <a:ext cx="435456" cy="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10786163" y="2969808"/>
            <a:ext cx="0" cy="1054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115241" y="4167517"/>
            <a:ext cx="133575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Range Maps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139612" y="2955904"/>
            <a:ext cx="1298305" cy="146092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458968" y="3517392"/>
            <a:ext cx="2045208" cy="141427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429768" y="4066032"/>
            <a:ext cx="1903880" cy="97273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027103" y="4849979"/>
            <a:ext cx="1410814" cy="41713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171454" y="5629850"/>
            <a:ext cx="3266463" cy="37323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799342" y="5030125"/>
            <a:ext cx="3534306" cy="40686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302874" y="3032416"/>
            <a:ext cx="713581" cy="138441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546336" y="4536849"/>
            <a:ext cx="568905" cy="64497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89641" y="4569598"/>
            <a:ext cx="1813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All of this is open-access and available!</a:t>
            </a:r>
          </a:p>
        </p:txBody>
      </p:sp>
      <p:pic>
        <p:nvPicPr>
          <p:cNvPr id="37" name="Picture 2" descr="Bradley Bo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71" y="143582"/>
            <a:ext cx="1459524" cy="14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c by nc 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03" y="5436985"/>
            <a:ext cx="2410435" cy="8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7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BIEN database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57095"/>
              </p:ext>
            </p:extLst>
          </p:nvPr>
        </p:nvGraphicFramePr>
        <p:xfrm>
          <a:off x="1437577" y="1882521"/>
          <a:ext cx="4588129" cy="3703320"/>
        </p:xfrm>
        <a:graphic>
          <a:graphicData uri="http://schemas.openxmlformats.org/drawingml/2006/table">
            <a:tbl>
              <a:tblPr/>
              <a:tblGrid>
                <a:gridCol w="2721229">
                  <a:extLst>
                    <a:ext uri="{9D8B030D-6E8A-4147-A177-3AD203B41FA5}">
                      <a16:colId xmlns:a16="http://schemas.microsoft.com/office/drawing/2014/main" val="3497541466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572119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observed within BIEN 3.4</a:t>
                      </a:r>
                      <a:endParaRPr lang="en-US" dirty="0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83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Observations (Global)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81,693,397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704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Specimens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64,269,636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898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Plot observations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17,423,761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80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Plots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114,182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869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Species</a:t>
                      </a:r>
                      <a:endParaRPr lang="en-US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378,554</a:t>
                      </a: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308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effectLst/>
                        </a:rPr>
                        <a:t>Trait</a:t>
                      </a:r>
                      <a:r>
                        <a:rPr lang="en-US" baseline="0" dirty="0">
                          <a:effectLst/>
                        </a:rPr>
                        <a:t> measurements</a:t>
                      </a:r>
                      <a:endParaRPr lang="en-US" dirty="0">
                        <a:effectLst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951,680</a:t>
                      </a:r>
                      <a:endParaRPr lang="en-US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984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effectLst/>
                        </a:rPr>
                        <a:t>Ranges</a:t>
                      </a: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81,274</a:t>
                      </a:r>
                      <a:endParaRPr lang="en-US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08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effectLst/>
                        </a:rPr>
                        <a:t>Taxonomic Data</a:t>
                      </a: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374,685</a:t>
                      </a:r>
                      <a:endParaRPr lang="en-US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340" marR="53340" marT="53340" marB="5334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19639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45936" y="4646152"/>
            <a:ext cx="546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BIEN 3.4 Occurrence densities (per 100 km x 100 km cell)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1067" r="5201" b="37734"/>
          <a:stretch/>
        </p:blipFill>
        <p:spPr>
          <a:xfrm>
            <a:off x="6345936" y="2077081"/>
            <a:ext cx="5733288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BIEN database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Accessing BIEN:</a:t>
            </a:r>
          </a:p>
          <a:p>
            <a:pPr marL="0" indent="0">
              <a:buNone/>
            </a:pPr>
            <a:r>
              <a:rPr lang="en-US" sz="2800" dirty="0"/>
              <a:t>	1) BIENdata.org</a:t>
            </a:r>
          </a:p>
          <a:p>
            <a:pPr marL="0" indent="0">
              <a:buNone/>
            </a:pPr>
            <a:r>
              <a:rPr lang="en-US" sz="2800" dirty="0"/>
              <a:t>	2) BIEN package for R (a.k.a. </a:t>
            </a:r>
            <a:r>
              <a:rPr lang="en-US" sz="2800" dirty="0">
                <a:latin typeface="Consolas" panose="020B0609020204030204" pitchFamily="49" charset="0"/>
              </a:rPr>
              <a:t>RBIEN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	3) POSTGRESQL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655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BIENdata.org</a:t>
            </a:r>
          </a:p>
        </p:txBody>
      </p:sp>
      <p:pic>
        <p:nvPicPr>
          <p:cNvPr id="3074" name="Picture 2" descr="Daniel Guader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68" y="1845734"/>
            <a:ext cx="163068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0533"/>
          <a:stretch/>
        </p:blipFill>
        <p:spPr>
          <a:xfrm>
            <a:off x="1097280" y="1845734"/>
            <a:ext cx="8558021" cy="4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set of R functions to work with the BIEN database</a:t>
            </a:r>
          </a:p>
          <a:p>
            <a:pPr lvl="1"/>
            <a:r>
              <a:rPr lang="en-US" sz="2400" dirty="0"/>
              <a:t>Easier than learning SQL</a:t>
            </a:r>
          </a:p>
          <a:p>
            <a:pPr lvl="1"/>
            <a:r>
              <a:rPr lang="en-US" sz="2400" dirty="0"/>
              <a:t>Much easier than learning BIEN structure</a:t>
            </a:r>
          </a:p>
          <a:p>
            <a:pPr lvl="1"/>
            <a:r>
              <a:rPr lang="en-US" sz="2400" dirty="0"/>
              <a:t>Core goal of the package: make BIEN data easy to access</a:t>
            </a:r>
          </a:p>
        </p:txBody>
      </p:sp>
    </p:spTree>
    <p:extLst>
      <p:ext uri="{BB962C8B-B14F-4D97-AF65-F5344CB8AC3E}">
        <p14:creationId xmlns:p14="http://schemas.microsoft.com/office/powerpoint/2010/main" val="378350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Available on CRAN and </a:t>
            </a:r>
            <a:r>
              <a:rPr lang="en-US" sz="2800" dirty="0" err="1"/>
              <a:t>Github</a:t>
            </a:r>
            <a:endParaRPr lang="en-US" sz="2800" dirty="0"/>
          </a:p>
          <a:p>
            <a:pPr lvl="1"/>
            <a:endParaRPr lang="en-US" sz="2200" dirty="0"/>
          </a:p>
          <a:p>
            <a:pPr lvl="1"/>
            <a:r>
              <a:rPr lang="en-US" sz="2200" dirty="0">
                <a:hlinkClick r:id="rId2"/>
              </a:rPr>
              <a:t>https://CRAN.R-project.org/package=BIEN</a:t>
            </a:r>
            <a:endParaRPr lang="en-US" sz="2200" dirty="0"/>
          </a:p>
          <a:p>
            <a:pPr lvl="1"/>
            <a:r>
              <a:rPr lang="en-US" sz="2200" dirty="0">
                <a:hlinkClick r:id="rId3"/>
              </a:rPr>
              <a:t>https://github.com/bmaitner/RBIEN</a:t>
            </a:r>
            <a:endParaRPr lang="en-US" sz="2200" dirty="0"/>
          </a:p>
          <a:p>
            <a:pPr marL="201168" lvl="1" indent="0">
              <a:buNone/>
            </a:pPr>
            <a:endParaRPr lang="en-US" sz="2200" dirty="0"/>
          </a:p>
          <a:p>
            <a:pPr marL="201168" lvl="1" indent="0">
              <a:buNone/>
            </a:pPr>
            <a:r>
              <a:rPr lang="en-US" sz="2800" dirty="0"/>
              <a:t>In R:</a:t>
            </a:r>
          </a:p>
          <a:p>
            <a:pPr marL="201168" lvl="1" indent="0">
              <a:buNone/>
            </a:pPr>
            <a:endParaRPr lang="en-US" sz="2200" dirty="0"/>
          </a:p>
          <a:p>
            <a:pPr lvl="1"/>
            <a:r>
              <a:rPr lang="en-US" sz="2200" dirty="0">
                <a:latin typeface="Consolas" panose="020B0609020204030204" pitchFamily="49" charset="0"/>
              </a:rPr>
              <a:t>install.packages("BIEN")</a:t>
            </a:r>
          </a:p>
          <a:p>
            <a:pPr lvl="1"/>
            <a:r>
              <a:rPr lang="en-US" sz="2200" dirty="0">
                <a:latin typeface="Consolas" panose="020B0609020204030204" pitchFamily="49" charset="0"/>
              </a:rPr>
              <a:t>install_github("bmaitner/RBIEN/BIEN")</a:t>
            </a:r>
          </a:p>
          <a:p>
            <a:pPr lvl="1"/>
            <a:endParaRPr lang="en-US" sz="2200" dirty="0"/>
          </a:p>
          <a:p>
            <a:pPr marL="201168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36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9 function families: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species lists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occurrence records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plot data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species range maps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trait data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taxonomic information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phylogenetic information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metadata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stem data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98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4878"/>
            <a:ext cx="1005840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9 function families: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species lists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occurrence records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plot data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species range maps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trait data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taxonomic information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phylogenetic information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metadata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stem data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4960" y="1975104"/>
            <a:ext cx="56186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Each family has a distinct prefix, e.g. :</a:t>
            </a:r>
          </a:p>
          <a:p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	BIEN_list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_...</a:t>
            </a:r>
          </a:p>
          <a:p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BIEN_occurrence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_...</a:t>
            </a:r>
          </a:p>
        </p:txBody>
      </p:sp>
    </p:spTree>
    <p:extLst>
      <p:ext uri="{BB962C8B-B14F-4D97-AF65-F5344CB8AC3E}">
        <p14:creationId xmlns:p14="http://schemas.microsoft.com/office/powerpoint/2010/main" val="421349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Species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BIEN_list_... 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…all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…country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…state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…county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…shapefile</a:t>
            </a:r>
          </a:p>
          <a:p>
            <a:endParaRPr lang="en-US" sz="2800" dirty="0"/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upload.wikimedia.org/wikipedia/commons/thumb/1/1a/Blank_US_Map_(states_only).svg/2000px-Blank_US_Map_(states_only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111633"/>
            <a:ext cx="4928159" cy="30479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/>
          <p:cNvSpPr/>
          <p:nvPr/>
        </p:nvSpPr>
        <p:spPr>
          <a:xfrm>
            <a:off x="7178040" y="3520440"/>
            <a:ext cx="557784" cy="530352"/>
          </a:xfrm>
          <a:custGeom>
            <a:avLst/>
            <a:gdLst>
              <a:gd name="connsiteX0" fmla="*/ 411480 w 557784"/>
              <a:gd name="connsiteY0" fmla="*/ 329184 h 530352"/>
              <a:gd name="connsiteX1" fmla="*/ 411480 w 557784"/>
              <a:gd name="connsiteY1" fmla="*/ 329184 h 530352"/>
              <a:gd name="connsiteX2" fmla="*/ 374904 w 557784"/>
              <a:gd name="connsiteY2" fmla="*/ 256032 h 530352"/>
              <a:gd name="connsiteX3" fmla="*/ 338328 w 557784"/>
              <a:gd name="connsiteY3" fmla="*/ 173736 h 530352"/>
              <a:gd name="connsiteX4" fmla="*/ 310896 w 557784"/>
              <a:gd name="connsiteY4" fmla="*/ 73152 h 530352"/>
              <a:gd name="connsiteX5" fmla="*/ 292608 w 557784"/>
              <a:gd name="connsiteY5" fmla="*/ 45720 h 530352"/>
              <a:gd name="connsiteX6" fmla="*/ 265176 w 557784"/>
              <a:gd name="connsiteY6" fmla="*/ 36576 h 530352"/>
              <a:gd name="connsiteX7" fmla="*/ 228600 w 557784"/>
              <a:gd name="connsiteY7" fmla="*/ 18288 h 530352"/>
              <a:gd name="connsiteX8" fmla="*/ 173736 w 557784"/>
              <a:gd name="connsiteY8" fmla="*/ 0 h 530352"/>
              <a:gd name="connsiteX9" fmla="*/ 64008 w 557784"/>
              <a:gd name="connsiteY9" fmla="*/ 9144 h 530352"/>
              <a:gd name="connsiteX10" fmla="*/ 36576 w 557784"/>
              <a:gd name="connsiteY10" fmla="*/ 27432 h 530352"/>
              <a:gd name="connsiteX11" fmla="*/ 9144 w 557784"/>
              <a:gd name="connsiteY11" fmla="*/ 36576 h 530352"/>
              <a:gd name="connsiteX12" fmla="*/ 0 w 557784"/>
              <a:gd name="connsiteY12" fmla="*/ 64008 h 530352"/>
              <a:gd name="connsiteX13" fmla="*/ 27432 w 557784"/>
              <a:gd name="connsiteY13" fmla="*/ 128016 h 530352"/>
              <a:gd name="connsiteX14" fmla="*/ 54864 w 557784"/>
              <a:gd name="connsiteY14" fmla="*/ 146304 h 530352"/>
              <a:gd name="connsiteX15" fmla="*/ 109728 w 557784"/>
              <a:gd name="connsiteY15" fmla="*/ 256032 h 530352"/>
              <a:gd name="connsiteX16" fmla="*/ 118872 w 557784"/>
              <a:gd name="connsiteY16" fmla="*/ 283464 h 530352"/>
              <a:gd name="connsiteX17" fmla="*/ 128016 w 557784"/>
              <a:gd name="connsiteY17" fmla="*/ 457200 h 530352"/>
              <a:gd name="connsiteX18" fmla="*/ 320040 w 557784"/>
              <a:gd name="connsiteY18" fmla="*/ 502920 h 530352"/>
              <a:gd name="connsiteX19" fmla="*/ 347472 w 557784"/>
              <a:gd name="connsiteY19" fmla="*/ 512064 h 530352"/>
              <a:gd name="connsiteX20" fmla="*/ 420624 w 557784"/>
              <a:gd name="connsiteY20" fmla="*/ 530352 h 530352"/>
              <a:gd name="connsiteX21" fmla="*/ 539496 w 557784"/>
              <a:gd name="connsiteY21" fmla="*/ 502920 h 530352"/>
              <a:gd name="connsiteX22" fmla="*/ 557784 w 557784"/>
              <a:gd name="connsiteY22" fmla="*/ 448056 h 530352"/>
              <a:gd name="connsiteX23" fmla="*/ 548640 w 557784"/>
              <a:gd name="connsiteY23" fmla="*/ 420624 h 530352"/>
              <a:gd name="connsiteX24" fmla="*/ 493776 w 557784"/>
              <a:gd name="connsiteY24" fmla="*/ 384048 h 530352"/>
              <a:gd name="connsiteX25" fmla="*/ 466344 w 557784"/>
              <a:gd name="connsiteY25" fmla="*/ 365760 h 530352"/>
              <a:gd name="connsiteX26" fmla="*/ 411480 w 557784"/>
              <a:gd name="connsiteY26" fmla="*/ 329184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7784" h="530352">
                <a:moveTo>
                  <a:pt x="411480" y="329184"/>
                </a:moveTo>
                <a:lnTo>
                  <a:pt x="411480" y="329184"/>
                </a:lnTo>
                <a:cubicBezTo>
                  <a:pt x="399288" y="304800"/>
                  <a:pt x="385643" y="281090"/>
                  <a:pt x="374904" y="256032"/>
                </a:cubicBezTo>
                <a:cubicBezTo>
                  <a:pt x="335730" y="164626"/>
                  <a:pt x="377235" y="232096"/>
                  <a:pt x="338328" y="173736"/>
                </a:cubicBezTo>
                <a:cubicBezTo>
                  <a:pt x="333421" y="149199"/>
                  <a:pt x="324155" y="93040"/>
                  <a:pt x="310896" y="73152"/>
                </a:cubicBezTo>
                <a:cubicBezTo>
                  <a:pt x="304800" y="64008"/>
                  <a:pt x="301190" y="52585"/>
                  <a:pt x="292608" y="45720"/>
                </a:cubicBezTo>
                <a:cubicBezTo>
                  <a:pt x="285082" y="39699"/>
                  <a:pt x="274035" y="40373"/>
                  <a:pt x="265176" y="36576"/>
                </a:cubicBezTo>
                <a:cubicBezTo>
                  <a:pt x="252647" y="31206"/>
                  <a:pt x="241256" y="23350"/>
                  <a:pt x="228600" y="18288"/>
                </a:cubicBezTo>
                <a:cubicBezTo>
                  <a:pt x="210702" y="11129"/>
                  <a:pt x="173736" y="0"/>
                  <a:pt x="173736" y="0"/>
                </a:cubicBezTo>
                <a:cubicBezTo>
                  <a:pt x="137160" y="3048"/>
                  <a:pt x="99998" y="1946"/>
                  <a:pt x="64008" y="9144"/>
                </a:cubicBezTo>
                <a:cubicBezTo>
                  <a:pt x="53232" y="11299"/>
                  <a:pt x="46406" y="22517"/>
                  <a:pt x="36576" y="27432"/>
                </a:cubicBezTo>
                <a:cubicBezTo>
                  <a:pt x="27955" y="31743"/>
                  <a:pt x="18288" y="33528"/>
                  <a:pt x="9144" y="36576"/>
                </a:cubicBezTo>
                <a:cubicBezTo>
                  <a:pt x="6096" y="45720"/>
                  <a:pt x="0" y="54369"/>
                  <a:pt x="0" y="64008"/>
                </a:cubicBezTo>
                <a:cubicBezTo>
                  <a:pt x="0" y="84994"/>
                  <a:pt x="12500" y="113084"/>
                  <a:pt x="27432" y="128016"/>
                </a:cubicBezTo>
                <a:cubicBezTo>
                  <a:pt x="35203" y="135787"/>
                  <a:pt x="45720" y="140208"/>
                  <a:pt x="54864" y="146304"/>
                </a:cubicBezTo>
                <a:cubicBezTo>
                  <a:pt x="102133" y="217208"/>
                  <a:pt x="84489" y="180316"/>
                  <a:pt x="109728" y="256032"/>
                </a:cubicBezTo>
                <a:lnTo>
                  <a:pt x="118872" y="283464"/>
                </a:lnTo>
                <a:cubicBezTo>
                  <a:pt x="121920" y="341376"/>
                  <a:pt x="111131" y="401720"/>
                  <a:pt x="128016" y="457200"/>
                </a:cubicBezTo>
                <a:cubicBezTo>
                  <a:pt x="145348" y="514149"/>
                  <a:pt x="318675" y="502829"/>
                  <a:pt x="320040" y="502920"/>
                </a:cubicBezTo>
                <a:cubicBezTo>
                  <a:pt x="329184" y="505968"/>
                  <a:pt x="338121" y="509726"/>
                  <a:pt x="347472" y="512064"/>
                </a:cubicBezTo>
                <a:lnTo>
                  <a:pt x="420624" y="530352"/>
                </a:lnTo>
                <a:cubicBezTo>
                  <a:pt x="431219" y="529293"/>
                  <a:pt x="519504" y="534907"/>
                  <a:pt x="539496" y="502920"/>
                </a:cubicBezTo>
                <a:cubicBezTo>
                  <a:pt x="549713" y="486573"/>
                  <a:pt x="557784" y="448056"/>
                  <a:pt x="557784" y="448056"/>
                </a:cubicBezTo>
                <a:cubicBezTo>
                  <a:pt x="554736" y="438912"/>
                  <a:pt x="555456" y="427440"/>
                  <a:pt x="548640" y="420624"/>
                </a:cubicBezTo>
                <a:cubicBezTo>
                  <a:pt x="533098" y="405082"/>
                  <a:pt x="512064" y="396240"/>
                  <a:pt x="493776" y="384048"/>
                </a:cubicBezTo>
                <a:lnTo>
                  <a:pt x="466344" y="365760"/>
                </a:lnTo>
                <a:lnTo>
                  <a:pt x="411480" y="32918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Species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BIEN_list_... </a:t>
            </a:r>
          </a:p>
          <a:p>
            <a:endParaRPr lang="en-US" sz="2800" dirty="0"/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8573" y="2314759"/>
            <a:ext cx="116358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Example:</a:t>
            </a:r>
          </a:p>
          <a:p>
            <a:endParaRPr lang="en-US" sz="2800" dirty="0"/>
          </a:p>
          <a:p>
            <a:r>
              <a:rPr lang="en-US" sz="2800" dirty="0"/>
              <a:t>BIEN_list_county(country = "United States", state = "Arizona", county = "Pima")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Generates a list of all species with recorded occurrences in Pima county</a:t>
            </a:r>
          </a:p>
        </p:txBody>
      </p:sp>
    </p:spTree>
    <p:extLst>
      <p:ext uri="{BB962C8B-B14F-4D97-AF65-F5344CB8AC3E}">
        <p14:creationId xmlns:p14="http://schemas.microsoft.com/office/powerpoint/2010/main" val="149770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Introduction and Motivation </a:t>
            </a:r>
          </a:p>
          <a:p>
            <a:pPr marL="0" indent="0">
              <a:buNone/>
            </a:pPr>
            <a:r>
              <a:rPr lang="en-US" dirty="0"/>
              <a:t>2) What is BIEN?</a:t>
            </a:r>
          </a:p>
          <a:p>
            <a:pPr lvl="1"/>
            <a:r>
              <a:rPr lang="en-US" dirty="0"/>
              <a:t>Why do we need it?</a:t>
            </a:r>
          </a:p>
          <a:p>
            <a:pPr lvl="1"/>
            <a:r>
              <a:rPr lang="en-US" dirty="0"/>
              <a:t>How does it work?</a:t>
            </a:r>
          </a:p>
          <a:p>
            <a:pPr lvl="1"/>
            <a:r>
              <a:rPr lang="en-US" dirty="0"/>
              <a:t>What does it contain?</a:t>
            </a:r>
          </a:p>
          <a:p>
            <a:pPr marL="0" indent="0">
              <a:buNone/>
            </a:pPr>
            <a:r>
              <a:rPr lang="en-US" dirty="0"/>
              <a:t>3) What is RBIEN?</a:t>
            </a:r>
          </a:p>
          <a:p>
            <a:pPr lvl="1"/>
            <a:r>
              <a:rPr lang="en-US" dirty="0"/>
              <a:t>How does it work?</a:t>
            </a:r>
          </a:p>
          <a:p>
            <a:pPr lvl="1"/>
            <a:r>
              <a:rPr lang="en-US" dirty="0"/>
              <a:t>What can I do with it?</a:t>
            </a:r>
          </a:p>
        </p:txBody>
      </p:sp>
    </p:spTree>
    <p:extLst>
      <p:ext uri="{BB962C8B-B14F-4D97-AF65-F5344CB8AC3E}">
        <p14:creationId xmlns:p14="http://schemas.microsoft.com/office/powerpoint/2010/main" val="75710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Occurrence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769" y="1835236"/>
            <a:ext cx="4937760" cy="4023360"/>
          </a:xfrm>
        </p:spPr>
        <p:txBody>
          <a:bodyPr/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BIEN_occurrence_... 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…country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…state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…county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…box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…shapefile</a:t>
            </a:r>
          </a:p>
          <a:p>
            <a:endParaRPr lang="en-US" sz="2800" dirty="0"/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0769" y="3944792"/>
            <a:ext cx="493776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…family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…genus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…species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…records_per_species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1067" r="5201" b="37734"/>
          <a:stretch/>
        </p:blipFill>
        <p:spPr>
          <a:xfrm>
            <a:off x="4872663" y="2510477"/>
            <a:ext cx="6812996" cy="28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8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Occurrence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r>
              <a:rPr lang="en-US" sz="2800" dirty="0"/>
              <a:t>Additional options:</a:t>
            </a:r>
            <a:endParaRPr lang="en-US" sz="2800" dirty="0">
              <a:latin typeface="Consolas" panose="020B0609020204030204" pitchFamily="49" charset="0"/>
            </a:endParaRP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cultivated</a:t>
            </a: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only.new.world</a:t>
            </a: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natives.only</a:t>
            </a:r>
            <a:endParaRPr lang="en-US" sz="2600" dirty="0">
              <a:latin typeface="Consolas" panose="020B0609020204030204" pitchFamily="49" charset="0"/>
            </a:endParaRPr>
          </a:p>
          <a:p>
            <a:pPr marL="201168" lvl="1" indent="0">
              <a:buNone/>
            </a:pP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all.taxonomy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native.status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observation.type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political.boundaries</a:t>
            </a: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186" t="19897" r="58709" b="26423"/>
          <a:stretch/>
        </p:blipFill>
        <p:spPr>
          <a:xfrm>
            <a:off x="8087868" y="2036155"/>
            <a:ext cx="3461004" cy="3381441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416552" y="2395728"/>
            <a:ext cx="310896" cy="1097280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429323" y="3726875"/>
            <a:ext cx="301752" cy="1502664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65275" y="2322576"/>
            <a:ext cx="2609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Restrict search, </a:t>
            </a:r>
          </a:p>
          <a:p>
            <a:r>
              <a:rPr lang="en-US" dirty="0">
                <a:solidFill>
                  <a:schemeClr val="accent3"/>
                </a:solidFill>
              </a:rPr>
              <a:t>provide more 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6858" y="4293541"/>
            <a:ext cx="18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more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2818" y="5391555"/>
            <a:ext cx="309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Occurrences of a single species</a:t>
            </a:r>
          </a:p>
        </p:txBody>
      </p:sp>
    </p:spTree>
    <p:extLst>
      <p:ext uri="{BB962C8B-B14F-4D97-AF65-F5344CB8AC3E}">
        <p14:creationId xmlns:p14="http://schemas.microsoft.com/office/powerpoint/2010/main" val="103884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Occurrence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845734"/>
            <a:ext cx="7196328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</a:rPr>
              <a:t>BIEN_occurrence_genus(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</a:rPr>
              <a:t>genus = "Selaginella",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 err="1">
                <a:solidFill>
                  <a:schemeClr val="tx1"/>
                </a:solidFill>
                <a:latin typeface="Consolas" panose="020B0609020204030204" pitchFamily="49" charset="0"/>
              </a:rPr>
              <a:t>only.new.world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</a:rPr>
              <a:t> = F)</a:t>
            </a:r>
          </a:p>
          <a:p>
            <a:endParaRPr lang="en-US" sz="2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B050"/>
                </a:solidFill>
              </a:rPr>
              <a:t>Downloads global records for </a:t>
            </a:r>
            <a:r>
              <a:rPr lang="en-US" sz="2600" i="1" dirty="0">
                <a:solidFill>
                  <a:srgbClr val="00B050"/>
                </a:solidFill>
              </a:rPr>
              <a:t>Selaginella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85" y="2041398"/>
            <a:ext cx="250695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04" y="1784604"/>
            <a:ext cx="3342551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52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Plot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map_rtes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72" y="1845734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BIEN_plot_...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metadata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list_datasource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list_sampling_protocols</a:t>
            </a:r>
          </a:p>
          <a:p>
            <a:pPr marL="201168" lvl="1" indent="0">
              <a:buNone/>
            </a:pPr>
            <a:endParaRPr lang="en-US" sz="2600" dirty="0">
              <a:latin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sz="2600" dirty="0"/>
              <a:t>Good places to start with plot data</a:t>
            </a:r>
          </a:p>
          <a:p>
            <a:pPr marL="201168" lvl="1" indent="0">
              <a:buNone/>
            </a:pPr>
            <a:r>
              <a:rPr lang="en-US" sz="2600" dirty="0"/>
              <a:t>Useful info on which data meet your needs</a:t>
            </a: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6664" y="4817534"/>
            <a:ext cx="251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locations in BIEN 3.4</a:t>
            </a:r>
          </a:p>
        </p:txBody>
      </p:sp>
    </p:spTree>
    <p:extLst>
      <p:ext uri="{BB962C8B-B14F-4D97-AF65-F5344CB8AC3E}">
        <p14:creationId xmlns:p14="http://schemas.microsoft.com/office/powerpoint/2010/main" val="205292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Plot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map_rtes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72" y="1845734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BIEN_plot_...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…dataset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…datasource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…sampling_protocol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…name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…country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…state</a:t>
            </a: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6664" y="4817534"/>
            <a:ext cx="251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locations in BIEN 3.4</a:t>
            </a:r>
          </a:p>
        </p:txBody>
      </p:sp>
    </p:spTree>
    <p:extLst>
      <p:ext uri="{BB962C8B-B14F-4D97-AF65-F5344CB8AC3E}">
        <p14:creationId xmlns:p14="http://schemas.microsoft.com/office/powerpoint/2010/main" val="293928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Plot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map_rtes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72" y="1845734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Additional options: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cultivated</a:t>
            </a: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only.new.world</a:t>
            </a: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natives.only</a:t>
            </a:r>
            <a:endParaRPr lang="en-US" sz="2600" dirty="0">
              <a:latin typeface="Consolas" panose="020B0609020204030204" pitchFamily="49" charset="0"/>
            </a:endParaRPr>
          </a:p>
          <a:p>
            <a:pPr marL="201168" lvl="1" indent="0">
              <a:buNone/>
            </a:pP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all.taxonomy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native.status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political.boundaries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all.metadata</a:t>
            </a:r>
          </a:p>
          <a:p>
            <a:endParaRPr lang="en-US" sz="2800" b="1" dirty="0"/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838267" y="4937758"/>
            <a:ext cx="301752" cy="291779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0019" y="4898981"/>
            <a:ext cx="283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more plot-specific metadata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86664" y="4817534"/>
            <a:ext cx="251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locations in BIEN 3.4</a:t>
            </a:r>
          </a:p>
        </p:txBody>
      </p:sp>
    </p:spTree>
    <p:extLst>
      <p:ext uri="{BB962C8B-B14F-4D97-AF65-F5344CB8AC3E}">
        <p14:creationId xmlns:p14="http://schemas.microsoft.com/office/powerpoint/2010/main" val="246071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Plot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map_rtes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72" y="1845734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96" y="1845734"/>
            <a:ext cx="6236208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B050"/>
                </a:solidFill>
              </a:rPr>
              <a:t>Example:</a:t>
            </a:r>
          </a:p>
          <a:p>
            <a:pPr>
              <a:lnSpc>
                <a:spcPct val="100000"/>
              </a:lnSpc>
            </a:pPr>
            <a:r>
              <a:rPr lang="en-US" sz="2800" dirty="0" err="1">
                <a:latin typeface="Consolas" panose="020B0609020204030204" pitchFamily="49" charset="0"/>
              </a:rPr>
              <a:t>BIEN_plot_state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onsolas" panose="020B0609020204030204" pitchFamily="49" charset="0"/>
              </a:rPr>
              <a:t>country = "United States",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onsolas" panose="020B0609020204030204" pitchFamily="49" charset="0"/>
              </a:rPr>
              <a:t>state = "Rhode Island")</a:t>
            </a:r>
          </a:p>
          <a:p>
            <a:r>
              <a:rPr lang="en-US" sz="2800" dirty="0"/>
              <a:t> </a:t>
            </a: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6664" y="4817534"/>
            <a:ext cx="251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locations in BIEN 3.4</a:t>
            </a:r>
          </a:p>
        </p:txBody>
      </p:sp>
    </p:spTree>
    <p:extLst>
      <p:ext uri="{BB962C8B-B14F-4D97-AF65-F5344CB8AC3E}">
        <p14:creationId xmlns:p14="http://schemas.microsoft.com/office/powerpoint/2010/main" val="377052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Species range maps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BIEN_ranges_...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…genus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…species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…load_species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…intersect_species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…box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…shapefile</a:t>
            </a:r>
          </a:p>
          <a:p>
            <a:pPr marL="201168" lvl="1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201281" y="2328825"/>
            <a:ext cx="301752" cy="1036167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8100" y="2664519"/>
            <a:ext cx="19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taxonomic queries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719441" y="3605937"/>
            <a:ext cx="301752" cy="1094079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69445" y="3968310"/>
            <a:ext cx="15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spatial queries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" t="779" r="50085" b="22326"/>
          <a:stretch/>
        </p:blipFill>
        <p:spPr>
          <a:xfrm>
            <a:off x="7804403" y="1784604"/>
            <a:ext cx="3465577" cy="3328417"/>
          </a:xfrm>
          <a:prstGeom prst="rect">
            <a:avLst/>
          </a:prstGeom>
        </p:spPr>
      </p:pic>
      <p:pic>
        <p:nvPicPr>
          <p:cNvPr id="5122" name="Picture 2" descr="Image result for naia moruetahol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24" y="178229"/>
            <a:ext cx="2351538" cy="132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ry mer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10323" r="12538" b="33636"/>
          <a:stretch/>
        </p:blipFill>
        <p:spPr bwMode="auto">
          <a:xfrm>
            <a:off x="10283691" y="0"/>
            <a:ext cx="1528071" cy="18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1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Species range maps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BIEN_ranges_...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…genus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…species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…load_species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…intersect_species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…box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…shapefile</a:t>
            </a:r>
          </a:p>
          <a:p>
            <a:pPr marL="201168" lvl="1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3542" y="2958691"/>
            <a:ext cx="166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loads maps into</a:t>
            </a:r>
          </a:p>
          <a:p>
            <a:r>
              <a:rPr lang="en-US" dirty="0">
                <a:solidFill>
                  <a:schemeClr val="accent3"/>
                </a:solidFill>
              </a:rPr>
              <a:t>environment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" t="779" r="50085" b="22326"/>
          <a:stretch/>
        </p:blipFill>
        <p:spPr>
          <a:xfrm>
            <a:off x="7804403" y="1784604"/>
            <a:ext cx="3465577" cy="3328417"/>
          </a:xfrm>
          <a:prstGeom prst="rect">
            <a:avLst/>
          </a:prstGeom>
        </p:spPr>
      </p:pic>
      <p:sp>
        <p:nvSpPr>
          <p:cNvPr id="10" name="Arrow: Down 9"/>
          <p:cNvSpPr/>
          <p:nvPr/>
        </p:nvSpPr>
        <p:spPr>
          <a:xfrm rot="5400000">
            <a:off x="4630961" y="2610137"/>
            <a:ext cx="217432" cy="1292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1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Species range maps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Additional options:</a:t>
            </a:r>
            <a:endParaRPr lang="en-US" sz="2800" dirty="0">
              <a:latin typeface="Consolas" panose="020B0609020204030204" pitchFamily="49" charset="0"/>
            </a:endParaRP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directory 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matched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match_names_only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return.species.list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species_names_only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crop.ranges</a:t>
            </a:r>
          </a:p>
          <a:p>
            <a:pPr lvl="1"/>
            <a:endParaRPr lang="en-US" sz="2400" dirty="0">
              <a:latin typeface="Consolas" panose="020B0609020204030204" pitchFamily="49" charset="0"/>
            </a:endParaRPr>
          </a:p>
          <a:p>
            <a:pPr lvl="1"/>
            <a:endParaRPr lang="en-US" sz="24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42" t="779" r="50085" b="22326"/>
          <a:stretch/>
        </p:blipFill>
        <p:spPr>
          <a:xfrm>
            <a:off x="7804403" y="1784604"/>
            <a:ext cx="3465577" cy="3328417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3341939" y="2382579"/>
            <a:ext cx="301752" cy="258927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3691" y="2327376"/>
            <a:ext cx="192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VERY IMPORTANT!</a:t>
            </a:r>
          </a:p>
        </p:txBody>
      </p:sp>
    </p:spTree>
    <p:extLst>
      <p:ext uri="{BB962C8B-B14F-4D97-AF65-F5344CB8AC3E}">
        <p14:creationId xmlns:p14="http://schemas.microsoft.com/office/powerpoint/2010/main" val="298479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Big Questions in Ecology and Evolution:</a:t>
            </a:r>
          </a:p>
          <a:p>
            <a:pPr lvl="1"/>
            <a:r>
              <a:rPr lang="en-US" sz="2400" dirty="0"/>
              <a:t>What drives species richness patterns?</a:t>
            </a:r>
          </a:p>
          <a:p>
            <a:pPr lvl="1"/>
            <a:r>
              <a:rPr lang="en-US" sz="2400" dirty="0"/>
              <a:t>How have traits evolved within and across taxa?</a:t>
            </a:r>
          </a:p>
          <a:p>
            <a:pPr lvl="1"/>
            <a:r>
              <a:rPr lang="en-US" sz="2400" dirty="0"/>
              <a:t>What controls functional diversity?</a:t>
            </a:r>
          </a:p>
          <a:p>
            <a:pPr lvl="1"/>
            <a:r>
              <a:rPr lang="en-US" sz="2400" dirty="0"/>
              <a:t>How will climate change impact communities?</a:t>
            </a:r>
          </a:p>
        </p:txBody>
      </p:sp>
    </p:spTree>
    <p:extLst>
      <p:ext uri="{BB962C8B-B14F-4D97-AF65-F5344CB8AC3E}">
        <p14:creationId xmlns:p14="http://schemas.microsoft.com/office/powerpoint/2010/main" val="2104662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Species range maps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Example: 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library(maps)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library(</a:t>
            </a:r>
            <a:r>
              <a:rPr lang="en-US" sz="2600" dirty="0" err="1">
                <a:latin typeface="Consolas" panose="020B0609020204030204" pitchFamily="49" charset="0"/>
              </a:rPr>
              <a:t>maptools</a:t>
            </a:r>
            <a:r>
              <a:rPr lang="en-US" sz="2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2600" dirty="0" err="1">
                <a:latin typeface="Consolas" panose="020B0609020204030204" pitchFamily="49" charset="0"/>
              </a:rPr>
              <a:t>xs</a:t>
            </a:r>
            <a:r>
              <a:rPr lang="en-US" sz="2600" dirty="0">
                <a:latin typeface="Consolas" panose="020B0609020204030204" pitchFamily="49" charset="0"/>
              </a:rPr>
              <a:t>&lt;-</a:t>
            </a:r>
            <a:r>
              <a:rPr lang="en-US" sz="2600" dirty="0" err="1">
                <a:latin typeface="Consolas" panose="020B0609020204030204" pitchFamily="49" charset="0"/>
              </a:rPr>
              <a:t>BIEN_ranges_load_species</a:t>
            </a:r>
            <a:r>
              <a:rPr lang="en-US" sz="2600" dirty="0">
                <a:latin typeface="Consolas" panose="020B0609020204030204" pitchFamily="49" charset="0"/>
              </a:rPr>
              <a:t>(</a:t>
            </a:r>
          </a:p>
          <a:p>
            <a:pPr marL="201168" lvl="1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species= "Xanthium </a:t>
            </a:r>
            <a:r>
              <a:rPr lang="en-US" sz="2600" dirty="0" err="1">
                <a:latin typeface="Consolas" panose="020B0609020204030204" pitchFamily="49" charset="0"/>
              </a:rPr>
              <a:t>strumarium</a:t>
            </a:r>
            <a:r>
              <a:rPr lang="en-US" sz="2600" dirty="0">
                <a:latin typeface="Consolas" panose="020B0609020204030204" pitchFamily="49" charset="0"/>
              </a:rPr>
              <a:t>")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map('world',</a:t>
            </a:r>
            <a:r>
              <a:rPr lang="en-US" sz="2600" dirty="0" err="1">
                <a:latin typeface="Consolas" panose="020B0609020204030204" pitchFamily="49" charset="0"/>
              </a:rPr>
              <a:t>xlim</a:t>
            </a:r>
            <a:r>
              <a:rPr lang="en-US" sz="2600" dirty="0">
                <a:latin typeface="Consolas" panose="020B0609020204030204" pitchFamily="49" charset="0"/>
              </a:rPr>
              <a:t> = c(-180,-20))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plot(</a:t>
            </a:r>
            <a:r>
              <a:rPr lang="en-US" sz="2600" dirty="0" err="1">
                <a:latin typeface="Consolas" panose="020B0609020204030204" pitchFamily="49" charset="0"/>
              </a:rPr>
              <a:t>xs</a:t>
            </a:r>
            <a:r>
              <a:rPr lang="en-US" sz="2600" dirty="0">
                <a:latin typeface="Consolas" panose="020B0609020204030204" pitchFamily="49" charset="0"/>
              </a:rPr>
              <a:t>, add=TRUE, col="green")</a:t>
            </a: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53" t="13486" r="28637" b="12674"/>
          <a:stretch/>
        </p:blipFill>
        <p:spPr>
          <a:xfrm>
            <a:off x="7964423" y="1845734"/>
            <a:ext cx="2990089" cy="32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7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Trait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BIEN_trait_...</a:t>
            </a:r>
            <a:r>
              <a:rPr lang="en-US" sz="2800" dirty="0"/>
              <a:t> </a:t>
            </a:r>
          </a:p>
          <a:p>
            <a:pPr lvl="1"/>
            <a:r>
              <a:rPr lang="en-US" sz="2600" dirty="0"/>
              <a:t>…list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…traitbyfamily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…traitbygenus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…traitbyspecies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…traits_per_species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…mean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…family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…genus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…species</a:t>
            </a:r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27936" y="3266624"/>
            <a:ext cx="3621024" cy="2724912"/>
            <a:chOff x="8208264" y="1845734"/>
            <a:chExt cx="3621024" cy="2724912"/>
          </a:xfrm>
        </p:grpSpPr>
        <p:pic>
          <p:nvPicPr>
            <p:cNvPr id="1030" name="Picture 6" descr="https://catherinehulshof.files.wordpress.com/2014/08/leaf-trait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264" y="1845734"/>
              <a:ext cx="3584448" cy="268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438890" y="4316730"/>
              <a:ext cx="23903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Image: catherinehulshof.wordpress.com</a:t>
              </a:r>
            </a:p>
          </p:txBody>
        </p:sp>
      </p:grpSp>
      <p:pic>
        <p:nvPicPr>
          <p:cNvPr id="1032" name="Picture 8" descr="Cyrille Violle, l&amp;#039;heureux boursier, est écologue au CNRS de Montpellie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0"/>
          <a:stretch/>
        </p:blipFill>
        <p:spPr bwMode="auto">
          <a:xfrm>
            <a:off x="8501305" y="195503"/>
            <a:ext cx="3474287" cy="28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andra M Dur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42" y="195503"/>
            <a:ext cx="1734222" cy="17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56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Trait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3620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BIEN_trait_...</a:t>
            </a:r>
            <a:r>
              <a:rPr lang="en-US" sz="2800" dirty="0"/>
              <a:t> </a:t>
            </a:r>
          </a:p>
          <a:p>
            <a:pPr lvl="1"/>
            <a:r>
              <a:rPr lang="en-US" sz="2600" dirty="0"/>
              <a:t>…list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…traitbyfamily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…traitbygenus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…traitbyspecies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…traits_per_species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…mean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…family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…genus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</a:rPr>
              <a:t>…species</a:t>
            </a:r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751260" y="2862073"/>
            <a:ext cx="333369" cy="2697480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88360" y="3949946"/>
            <a:ext cx="19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taxonomic queries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5044440" y="2543388"/>
            <a:ext cx="359744" cy="1900596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22324" y="3320442"/>
            <a:ext cx="13276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trait queries</a:t>
            </a:r>
          </a:p>
        </p:txBody>
      </p:sp>
      <p:sp>
        <p:nvSpPr>
          <p:cNvPr id="10" name="Arrow: Down 9"/>
          <p:cNvSpPr/>
          <p:nvPr/>
        </p:nvSpPr>
        <p:spPr>
          <a:xfrm rot="5400000">
            <a:off x="3714898" y="714844"/>
            <a:ext cx="197988" cy="3180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55303" y="2120470"/>
            <a:ext cx="1766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Useful metadata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427936" y="3266624"/>
            <a:ext cx="3621024" cy="2724912"/>
            <a:chOff x="8208264" y="1845734"/>
            <a:chExt cx="3621024" cy="2724912"/>
          </a:xfrm>
        </p:grpSpPr>
        <p:pic>
          <p:nvPicPr>
            <p:cNvPr id="19" name="Picture 6" descr="https://catherinehulshof.files.wordpress.com/2014/08/leaf-trait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264" y="1845734"/>
              <a:ext cx="3584448" cy="268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438890" y="4316730"/>
              <a:ext cx="23903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Image: catherinehulshof.wordpress.com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606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Trait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64768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Start with </a:t>
            </a:r>
            <a:r>
              <a:rPr lang="en-US" sz="2800" dirty="0">
                <a:latin typeface="Consolas" panose="020B0609020204030204" pitchFamily="49" charset="0"/>
              </a:rPr>
              <a:t>BIEN_trait_list</a:t>
            </a:r>
          </a:p>
          <a:p>
            <a:pPr lvl="1"/>
            <a:r>
              <a:rPr lang="en-US" sz="2600" dirty="0"/>
              <a:t>Spelling matters</a:t>
            </a:r>
          </a:p>
          <a:p>
            <a:pPr lvl="1"/>
            <a:r>
              <a:rPr lang="en-US" altLang="en-US" sz="2600" dirty="0"/>
              <a:t>“leaf area”</a:t>
            </a:r>
            <a:r>
              <a:rPr lang="en-US" sz="2600" dirty="0"/>
              <a:t> ≠ “</a:t>
            </a:r>
            <a:r>
              <a:rPr lang="en-US" altLang="en-US" sz="2600" dirty="0"/>
              <a:t>Leaf Area”</a:t>
            </a:r>
          </a:p>
          <a:p>
            <a:pPr lvl="1"/>
            <a:r>
              <a:rPr lang="en-US" altLang="en-US" sz="2600" dirty="0"/>
              <a:t>Standardized names, units</a:t>
            </a:r>
          </a:p>
          <a:p>
            <a:pPr lvl="1"/>
            <a:r>
              <a:rPr lang="en-US" altLang="en-US" sz="2600" dirty="0"/>
              <a:t>31 traits (more to come)</a:t>
            </a:r>
          </a:p>
          <a:p>
            <a:pPr marL="201168" lvl="1" indent="0">
              <a:buNone/>
            </a:pPr>
            <a:endParaRPr lang="en-US" altLang="en-US" sz="2600" dirty="0">
              <a:solidFill>
                <a:schemeClr val="tx1"/>
              </a:solidFill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427936" y="3266624"/>
            <a:ext cx="3621024" cy="2724912"/>
            <a:chOff x="8208264" y="1845734"/>
            <a:chExt cx="3621024" cy="2724912"/>
          </a:xfrm>
        </p:grpSpPr>
        <p:pic>
          <p:nvPicPr>
            <p:cNvPr id="19" name="Picture 6" descr="https://catherinehulshof.files.wordpress.com/2014/08/leaf-trait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8264" y="1845734"/>
              <a:ext cx="3584448" cy="268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438890" y="4316730"/>
              <a:ext cx="23903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Image: catherinehulshof.wordpress.com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914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Trait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608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Example: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pPr marL="201168" lvl="1" indent="0">
              <a:buNone/>
            </a:pPr>
            <a:r>
              <a:rPr lang="en-US" altLang="en-US" sz="2400" dirty="0" err="1">
                <a:solidFill>
                  <a:schemeClr val="tx1"/>
                </a:solidFill>
              </a:rPr>
              <a:t>BIEN_trait_genus</a:t>
            </a:r>
            <a:r>
              <a:rPr lang="en-US" altLang="en-US" sz="2400" dirty="0">
                <a:solidFill>
                  <a:schemeClr val="tx1"/>
                </a:solidFill>
              </a:rPr>
              <a:t>("</a:t>
            </a:r>
            <a:r>
              <a:rPr lang="en-US" altLang="en-US" sz="2400" dirty="0" err="1">
                <a:solidFill>
                  <a:schemeClr val="tx1"/>
                </a:solidFill>
              </a:rPr>
              <a:t>Carnegiea</a:t>
            </a:r>
            <a:r>
              <a:rPr lang="en-US" altLang="en-US" sz="2400" dirty="0">
                <a:solidFill>
                  <a:schemeClr val="tx1"/>
                </a:solidFill>
              </a:rPr>
              <a:t>")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Downloads all trait data for saguaros</a:t>
            </a:r>
            <a:endParaRPr lang="en-US" sz="2600" dirty="0">
              <a:solidFill>
                <a:srgbClr val="00B050"/>
              </a:solidFill>
            </a:endParaRPr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8194" name="Picture 2" descr="Carnegiea gigantea in Saguaro National Park near Tucson, Arizona during November (5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858" y="1845734"/>
            <a:ext cx="2943606" cy="39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2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Taxonomic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6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BIEN_taxonomy_...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…family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…genus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…species</a:t>
            </a:r>
            <a:endParaRPr lang="en-US" altLang="en-US" sz="2600" dirty="0">
              <a:latin typeface="Consolas" panose="020B0609020204030204" pitchFamily="49" charset="0"/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10" name="Picture 2" descr="Image result for plant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20" y="1845734"/>
            <a:ext cx="1719072" cy="44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61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Taxonomic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608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Prefix: </a:t>
            </a:r>
            <a:r>
              <a:rPr lang="en-US" sz="2800" dirty="0">
                <a:latin typeface="Consolas" panose="020B0609020204030204" pitchFamily="49" charset="0"/>
              </a:rPr>
              <a:t>BIEN_taxonomy_...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…family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…genus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…species</a:t>
            </a:r>
          </a:p>
          <a:p>
            <a:pPr lvl="1"/>
            <a:endParaRPr lang="en-US" alt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1168" lvl="1" indent="0">
              <a:buNone/>
            </a:pPr>
            <a:r>
              <a:rPr lang="en-US" altLang="en-US" sz="2800" dirty="0"/>
              <a:t>Also contains authorship, validity data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4098" name="Picture 2" descr="Image result for plant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20" y="1845734"/>
            <a:ext cx="1719072" cy="44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30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Taxonomic 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608" cy="402336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B050"/>
                </a:solidFill>
              </a:rPr>
              <a:t>Example:</a:t>
            </a:r>
          </a:p>
          <a:p>
            <a:endParaRPr lang="en-US" altLang="en-US" sz="2800" dirty="0">
              <a:solidFill>
                <a:srgbClr val="00B050"/>
              </a:solidFill>
            </a:endParaRPr>
          </a:p>
          <a:p>
            <a:pPr marL="201168" lvl="1" indent="0">
              <a:buNone/>
            </a:pPr>
            <a:r>
              <a:rPr lang="en-US" altLang="en-US" sz="2600" dirty="0" err="1"/>
              <a:t>BIEN_taxonomy_family</a:t>
            </a:r>
            <a:r>
              <a:rPr lang="en-US" altLang="en-US" sz="2600" dirty="0"/>
              <a:t>("</a:t>
            </a:r>
            <a:r>
              <a:rPr lang="en-US" altLang="en-US" sz="2600" dirty="0" err="1"/>
              <a:t>Selaginellaceae</a:t>
            </a:r>
            <a:r>
              <a:rPr lang="en-US" altLang="en-US" sz="2600" dirty="0"/>
              <a:t>")</a:t>
            </a:r>
          </a:p>
          <a:p>
            <a:pPr lvl="1"/>
            <a:endParaRPr lang="en-US" altLang="en-US" sz="2600" dirty="0"/>
          </a:p>
          <a:p>
            <a:pPr marL="201168" lvl="1" indent="0">
              <a:buNone/>
            </a:pPr>
            <a:r>
              <a:rPr lang="en-US" altLang="en-US" sz="2600" dirty="0">
                <a:solidFill>
                  <a:srgbClr val="00B050"/>
                </a:solidFill>
              </a:rPr>
              <a:t>Downloads taxonomic data for the whole family</a:t>
            </a:r>
          </a:p>
          <a:p>
            <a:pPr marL="201168" lvl="1" indent="0">
              <a:buNone/>
            </a:pPr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4098" name="Picture 2" descr="Image result for plant tax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20" y="1845734"/>
            <a:ext cx="1719072" cy="44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8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Phylogenies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608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Prefix: </a:t>
            </a:r>
            <a:r>
              <a:rPr lang="en-US" altLang="en-US" sz="2800" dirty="0">
                <a:latin typeface="Consolas" panose="020B0609020204030204" pitchFamily="49" charset="0"/>
              </a:rPr>
              <a:t>BIEN_phylogeny_....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…conservative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…complete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7172" name="Picture 4" descr="Image result for darwin phylog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2246467"/>
            <a:ext cx="2924175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Stephen A. Smith has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2" b="27221"/>
          <a:stretch/>
        </p:blipFill>
        <p:spPr bwMode="auto">
          <a:xfrm>
            <a:off x="10172700" y="217978"/>
            <a:ext cx="1781672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rody San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" b="22075"/>
          <a:stretch/>
        </p:blipFill>
        <p:spPr bwMode="auto">
          <a:xfrm>
            <a:off x="8092440" y="218388"/>
            <a:ext cx="2080260" cy="17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85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Phylogenies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608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Prefix: </a:t>
            </a:r>
            <a:r>
              <a:rPr lang="en-US" altLang="en-US" sz="2800" dirty="0">
                <a:latin typeface="Consolas" panose="020B0609020204030204" pitchFamily="49" charset="0"/>
              </a:rPr>
              <a:t>BIEN_phylogeny_....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…conservative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…complete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 lvl="3"/>
            <a:endParaRPr lang="en-US" alt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7172" name="Picture 4" descr="Image result for darwin phylog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349" y="1827446"/>
            <a:ext cx="2924175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Down 6"/>
          <p:cNvSpPr/>
          <p:nvPr/>
        </p:nvSpPr>
        <p:spPr>
          <a:xfrm rot="5400000">
            <a:off x="4348247" y="1824436"/>
            <a:ext cx="219390" cy="1325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4967" y="2302468"/>
            <a:ext cx="39772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Only species w/ molecular data (19k), 1x</a:t>
            </a:r>
          </a:p>
        </p:txBody>
      </p:sp>
      <p:sp>
        <p:nvSpPr>
          <p:cNvPr id="9" name="Arrow: Down 8"/>
          <p:cNvSpPr/>
          <p:nvPr/>
        </p:nvSpPr>
        <p:spPr>
          <a:xfrm rot="5400000">
            <a:off x="4348247" y="2205437"/>
            <a:ext cx="219390" cy="1325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4967" y="2683469"/>
            <a:ext cx="36032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Most New World species (81k), 100x</a:t>
            </a:r>
          </a:p>
        </p:txBody>
      </p:sp>
    </p:spTree>
    <p:extLst>
      <p:ext uri="{BB962C8B-B14F-4D97-AF65-F5344CB8AC3E}">
        <p14:creationId xmlns:p14="http://schemas.microsoft.com/office/powerpoint/2010/main" val="246423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Big Questions in Ecology and Evolution:</a:t>
            </a:r>
          </a:p>
          <a:p>
            <a:pPr lvl="1"/>
            <a:r>
              <a:rPr lang="en-US" sz="2400" dirty="0"/>
              <a:t>What drives species richness patterns?</a:t>
            </a:r>
          </a:p>
          <a:p>
            <a:pPr lvl="1"/>
            <a:r>
              <a:rPr lang="en-US" sz="2400" dirty="0"/>
              <a:t>How have traits evolved within and across taxa?</a:t>
            </a:r>
          </a:p>
          <a:p>
            <a:pPr lvl="1"/>
            <a:r>
              <a:rPr lang="en-US" sz="2400" dirty="0"/>
              <a:t>What controls functional diversity?</a:t>
            </a:r>
          </a:p>
          <a:p>
            <a:pPr lvl="1"/>
            <a:r>
              <a:rPr lang="en-US" sz="2400" dirty="0"/>
              <a:t>How will climate change impact communities?</a:t>
            </a:r>
          </a:p>
          <a:p>
            <a:pPr lvl="1"/>
            <a:endParaRPr lang="en-US" sz="2400" dirty="0"/>
          </a:p>
          <a:p>
            <a:pPr marL="201168" lvl="1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Answering these will require BIG Data!</a:t>
            </a:r>
          </a:p>
        </p:txBody>
      </p:sp>
    </p:spTree>
    <p:extLst>
      <p:ext uri="{BB962C8B-B14F-4D97-AF65-F5344CB8AC3E}">
        <p14:creationId xmlns:p14="http://schemas.microsoft.com/office/powerpoint/2010/main" val="313825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Phylogenies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50608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Prefix: </a:t>
            </a:r>
            <a:r>
              <a:rPr lang="en-US" altLang="en-US" sz="2800" dirty="0">
                <a:latin typeface="Consolas" panose="020B0609020204030204" pitchFamily="49" charset="0"/>
              </a:rPr>
              <a:t>BIEN_phylogeny_....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…conservative</a:t>
            </a:r>
          </a:p>
          <a:p>
            <a:pPr lvl="1"/>
            <a:r>
              <a:rPr lang="en-US" altLang="en-US" sz="2400" dirty="0">
                <a:latin typeface="Consolas" panose="020B0609020204030204" pitchFamily="49" charset="0"/>
              </a:rPr>
              <a:t>…complete</a:t>
            </a:r>
          </a:p>
          <a:p>
            <a:pPr marL="566928" lvl="3" indent="0">
              <a:buNone/>
            </a:pPr>
            <a:r>
              <a:rPr lang="en-US" altLang="en-US" sz="2000" dirty="0">
                <a:latin typeface="Consolas" panose="020B0609020204030204" pitchFamily="49" charset="0"/>
              </a:rPr>
              <a:t>Additional options:</a:t>
            </a:r>
          </a:p>
          <a:p>
            <a:pPr lvl="3"/>
            <a:r>
              <a:rPr lang="en-US" altLang="en-US" sz="2000" dirty="0">
                <a:latin typeface="Consolas" panose="020B0609020204030204" pitchFamily="49" charset="0"/>
              </a:rPr>
              <a:t>n_phylogenies</a:t>
            </a:r>
          </a:p>
          <a:p>
            <a:pPr lvl="3"/>
            <a:r>
              <a:rPr lang="en-US" altLang="en-US" sz="2000" dirty="0">
                <a:latin typeface="Consolas" panose="020B0609020204030204" pitchFamily="49" charset="0"/>
              </a:rPr>
              <a:t>seed</a:t>
            </a:r>
          </a:p>
          <a:p>
            <a:pPr lvl="3"/>
            <a:r>
              <a:rPr lang="en-US" altLang="en-US" sz="2000" dirty="0">
                <a:latin typeface="Consolas" panose="020B0609020204030204" pitchFamily="49" charset="0"/>
              </a:rPr>
              <a:t>replicates</a:t>
            </a:r>
          </a:p>
          <a:p>
            <a:pPr lvl="3"/>
            <a:endParaRPr lang="en-US" alt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7172" name="Picture 4" descr="Image result for darwin phyloge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349" y="1818302"/>
            <a:ext cx="2924175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Down 6"/>
          <p:cNvSpPr/>
          <p:nvPr/>
        </p:nvSpPr>
        <p:spPr>
          <a:xfrm rot="5400000">
            <a:off x="4348247" y="1824436"/>
            <a:ext cx="219390" cy="1325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4967" y="2302468"/>
            <a:ext cx="39772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Only species w/ molecular data (19k), 1x</a:t>
            </a:r>
          </a:p>
        </p:txBody>
      </p:sp>
      <p:sp>
        <p:nvSpPr>
          <p:cNvPr id="9" name="Arrow: Down 8"/>
          <p:cNvSpPr/>
          <p:nvPr/>
        </p:nvSpPr>
        <p:spPr>
          <a:xfrm rot="5400000">
            <a:off x="4348247" y="2205437"/>
            <a:ext cx="219390" cy="1325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4967" y="2683469"/>
            <a:ext cx="36032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Most New World species (81k), 100x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3786099" y="3503465"/>
            <a:ext cx="359664" cy="602192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1851" y="3619895"/>
            <a:ext cx="2901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Randomly select phylogenies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755619" y="4167929"/>
            <a:ext cx="359664" cy="285199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01851" y="4125862"/>
            <a:ext cx="33910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Specify phylogenies for download</a:t>
            </a:r>
          </a:p>
        </p:txBody>
      </p:sp>
    </p:spTree>
    <p:extLst>
      <p:ext uri="{BB962C8B-B14F-4D97-AF65-F5344CB8AC3E}">
        <p14:creationId xmlns:p14="http://schemas.microsoft.com/office/powerpoint/2010/main" val="4195291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Phylogenies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616952" cy="402336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B050"/>
                </a:solidFill>
              </a:rPr>
              <a:t>Example:</a:t>
            </a:r>
          </a:p>
          <a:p>
            <a:r>
              <a:rPr lang="en-US" altLang="en-US" sz="2400" dirty="0">
                <a:latin typeface="Consolas" panose="020B0609020204030204" pitchFamily="49" charset="0"/>
              </a:rPr>
              <a:t>phylo &lt;- BIEN_phylogeny_conservative()</a:t>
            </a:r>
          </a:p>
          <a:p>
            <a:r>
              <a:rPr lang="en-US" altLang="en-US" sz="2400" dirty="0">
                <a:latin typeface="Consolas" panose="020B0609020204030204" pitchFamily="49" charset="0"/>
              </a:rPr>
              <a:t>library(ape)</a:t>
            </a:r>
          </a:p>
          <a:p>
            <a:r>
              <a:rPr lang="en-US" altLang="en-US" sz="2400" dirty="0">
                <a:latin typeface="Consolas" panose="020B0609020204030204" pitchFamily="49" charset="0"/>
              </a:rPr>
              <a:t>plot.phylo(phylo, show.tip.label = F)</a:t>
            </a:r>
          </a:p>
          <a:p>
            <a:endParaRPr lang="en-US" altLang="en-US" sz="2400" dirty="0"/>
          </a:p>
          <a:p>
            <a:pPr marL="201168" lvl="1" indent="0">
              <a:buNone/>
            </a:pPr>
            <a:r>
              <a:rPr lang="en-US" altLang="en-US" sz="2400" dirty="0"/>
              <a:t>	</a:t>
            </a:r>
          </a:p>
          <a:p>
            <a:pPr lvl="1"/>
            <a:endParaRPr lang="en-US" alt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93" t="14994" r="30717" b="15535"/>
          <a:stretch/>
        </p:blipFill>
        <p:spPr>
          <a:xfrm>
            <a:off x="8513063" y="1845734"/>
            <a:ext cx="2770633" cy="30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33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Metadata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616952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Prefix: BIEN_metadata_...</a:t>
            </a:r>
          </a:p>
          <a:p>
            <a:pPr lvl="1"/>
            <a:r>
              <a:rPr lang="en-US" altLang="en-US" sz="2600" dirty="0">
                <a:latin typeface="Consolas" panose="020B0609020204030204" pitchFamily="49" charset="0"/>
              </a:rPr>
              <a:t>…database_version</a:t>
            </a:r>
          </a:p>
          <a:p>
            <a:pPr lvl="1"/>
            <a:r>
              <a:rPr lang="en-US" altLang="en-US" sz="2600" dirty="0">
                <a:latin typeface="Consolas" panose="020B0609020204030204" pitchFamily="49" charset="0"/>
              </a:rPr>
              <a:t>…</a:t>
            </a:r>
            <a:r>
              <a:rPr lang="en-US" altLang="en-US" sz="2600" dirty="0" err="1">
                <a:latin typeface="Consolas" panose="020B0609020204030204" pitchFamily="49" charset="0"/>
              </a:rPr>
              <a:t>match_data</a:t>
            </a:r>
            <a:endParaRPr lang="en-US" alt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altLang="en-US" sz="2600" dirty="0">
                <a:latin typeface="Consolas" panose="020B0609020204030204" pitchFamily="49" charset="0"/>
              </a:rPr>
              <a:t>…citation</a:t>
            </a:r>
          </a:p>
          <a:p>
            <a:endParaRPr lang="en-US" altLang="en-US" sz="2800" dirty="0"/>
          </a:p>
          <a:p>
            <a:endParaRPr lang="en-US" altLang="en-US" sz="1600" dirty="0">
              <a:latin typeface="Consolas" panose="020B0609020204030204" pitchFamily="49" charset="0"/>
            </a:endParaRPr>
          </a:p>
          <a:p>
            <a:pPr marL="841248" lvl="2" indent="-457200">
              <a:buFont typeface="+mj-lt"/>
              <a:buAutoNum type="alphaUcPeriod"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88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Metadata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616952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Prefix: BIEN_metadata_...</a:t>
            </a:r>
          </a:p>
          <a:p>
            <a:pPr lvl="1"/>
            <a:r>
              <a:rPr lang="en-US" altLang="en-US" sz="2600" dirty="0">
                <a:latin typeface="Consolas" panose="020B0609020204030204" pitchFamily="49" charset="0"/>
              </a:rPr>
              <a:t>…database_version</a:t>
            </a:r>
          </a:p>
          <a:p>
            <a:pPr lvl="1"/>
            <a:r>
              <a:rPr lang="en-US" altLang="en-US" sz="2600" dirty="0">
                <a:latin typeface="Consolas" panose="020B0609020204030204" pitchFamily="49" charset="0"/>
              </a:rPr>
              <a:t>…</a:t>
            </a:r>
            <a:r>
              <a:rPr lang="en-US" altLang="en-US" sz="2600" dirty="0" err="1">
                <a:latin typeface="Consolas" panose="020B0609020204030204" pitchFamily="49" charset="0"/>
              </a:rPr>
              <a:t>match_data</a:t>
            </a:r>
            <a:endParaRPr lang="en-US" alt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altLang="en-US" sz="2600" dirty="0">
                <a:latin typeface="Consolas" panose="020B0609020204030204" pitchFamily="49" charset="0"/>
              </a:rPr>
              <a:t>…citation</a:t>
            </a:r>
          </a:p>
          <a:p>
            <a:endParaRPr lang="en-US" altLang="en-US" sz="2800" dirty="0"/>
          </a:p>
          <a:p>
            <a:endParaRPr lang="en-US" altLang="en-US" sz="1600" dirty="0">
              <a:latin typeface="Consolas" panose="020B0609020204030204" pitchFamily="49" charset="0"/>
            </a:endParaRPr>
          </a:p>
          <a:p>
            <a:pPr marL="841248" lvl="2" indent="-457200">
              <a:buFont typeface="+mj-lt"/>
              <a:buAutoNum type="alphaUcPeriod"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47288" y="3392424"/>
            <a:ext cx="25694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8823" y="3088957"/>
            <a:ext cx="38911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92D050"/>
                </a:solidFill>
              </a:rPr>
              <a:t>Generates attribution data!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92D050"/>
                </a:solidFill>
              </a:rPr>
              <a:t>References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92D050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020504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Metadata</a:t>
            </a:r>
          </a:p>
        </p:txBody>
      </p:sp>
      <p:sp>
        <p:nvSpPr>
          <p:cNvPr id="5" name="AutoShape 2" descr="Image result for us map"/>
          <p:cNvSpPr>
            <a:spLocks noChangeAspect="1" noChangeArrowheads="1"/>
          </p:cNvSpPr>
          <p:nvPr/>
        </p:nvSpPr>
        <p:spPr bwMode="auto">
          <a:xfrm>
            <a:off x="5943600" y="-12192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69880" cy="402336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00B050"/>
                </a:solidFill>
              </a:rPr>
              <a:t>Example: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selaginella &lt;- BIEN_occurrence_genus("Selaginella")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BIEN_metadata_citation(dataframe = selaginella)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Returns: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1) Information on data use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2) </a:t>
            </a:r>
            <a:r>
              <a:rPr lang="en-US" altLang="en-US" sz="2800" dirty="0" err="1">
                <a:solidFill>
                  <a:srgbClr val="00B050"/>
                </a:solidFill>
                <a:latin typeface="Consolas" panose="020B0609020204030204" pitchFamily="49" charset="0"/>
              </a:rPr>
              <a:t>Bibtex</a:t>
            </a:r>
            <a:r>
              <a:rPr lang="en-US" alt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 citations for use in a reference manager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3) Acknowledgement statement for manuscripts</a:t>
            </a:r>
          </a:p>
          <a:p>
            <a:endParaRPr lang="en-US" altLang="en-US" sz="1600" dirty="0">
              <a:latin typeface="Consolas" panose="020B0609020204030204" pitchFamily="49" charset="0"/>
            </a:endParaRPr>
          </a:p>
          <a:p>
            <a:pPr marL="841248" lvl="2" indent="-457200">
              <a:buFont typeface="+mj-lt"/>
              <a:buAutoNum type="alphaUcPeriod"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1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RBIEN: Caveats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567928" cy="4023360"/>
          </a:xfrm>
        </p:spPr>
        <p:txBody>
          <a:bodyPr>
            <a:normAutofit/>
          </a:bodyPr>
          <a:lstStyle/>
          <a:p>
            <a:pPr marL="384048" lvl="2" indent="0">
              <a:buNone/>
            </a:pPr>
            <a:r>
              <a:rPr lang="en-US" sz="2800" dirty="0"/>
              <a:t>Computer and network need to allow SQL connections</a:t>
            </a:r>
          </a:p>
          <a:p>
            <a:pPr marL="384048" lvl="2" indent="0">
              <a:buNone/>
            </a:pPr>
            <a:endParaRPr lang="en-US" sz="2600" dirty="0"/>
          </a:p>
          <a:p>
            <a:pPr marL="384048" lvl="2" indent="0">
              <a:buNone/>
            </a:pPr>
            <a:r>
              <a:rPr lang="en-US" sz="2600" dirty="0"/>
              <a:t>Some queries may take a long time, be patient</a:t>
            </a:r>
          </a:p>
          <a:p>
            <a:pPr marL="384048" lvl="2" indent="0">
              <a:buNone/>
            </a:pPr>
            <a:endParaRPr lang="en-US" sz="2600" dirty="0"/>
          </a:p>
          <a:p>
            <a:pPr marL="384048" lvl="2" indent="0">
              <a:buNone/>
            </a:pPr>
            <a:r>
              <a:rPr lang="en-US" sz="2600" dirty="0"/>
              <a:t>Let me know if something is documented poorly</a:t>
            </a:r>
          </a:p>
          <a:p>
            <a:pPr marL="384048" lvl="2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24911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BIEN: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567928" cy="4023360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Improve Old World data coverage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More, improved range maps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More trait data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Allow users to upload trait, occurrence data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Feedback to data providers (errors, number of downloads)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1067" r="5201" b="37734"/>
          <a:stretch/>
        </p:blipFill>
        <p:spPr>
          <a:xfrm>
            <a:off x="7086973" y="1845734"/>
            <a:ext cx="4976409" cy="20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90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Questions?  Suggestions?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616952" cy="4023360"/>
          </a:xfrm>
        </p:spPr>
        <p:txBody>
          <a:bodyPr>
            <a:normAutofit/>
          </a:bodyPr>
          <a:lstStyle/>
          <a:p>
            <a:pPr marL="384048" lvl="2" indent="0">
              <a:buNone/>
            </a:pPr>
            <a:r>
              <a:rPr lang="en-US" altLang="en-US" sz="2800" dirty="0"/>
              <a:t>Thanks to the entire BIEN working group, especially:</a:t>
            </a:r>
          </a:p>
          <a:p>
            <a:pPr marL="384048" lvl="2" indent="0">
              <a:buNone/>
            </a:pPr>
            <a:r>
              <a:rPr lang="en-US" altLang="en-US" sz="2800" dirty="0"/>
              <a:t>	Brad Boyle</a:t>
            </a:r>
          </a:p>
          <a:p>
            <a:pPr marL="384048" lvl="2" indent="0">
              <a:buNone/>
            </a:pPr>
            <a:r>
              <a:rPr lang="en-US" altLang="en-US" sz="2800" dirty="0"/>
              <a:t>	Cory </a:t>
            </a:r>
            <a:r>
              <a:rPr lang="en-US" altLang="en-US" sz="2800" dirty="0" err="1"/>
              <a:t>Merow</a:t>
            </a:r>
            <a:endParaRPr lang="en-US" altLang="en-US" sz="2800" dirty="0"/>
          </a:p>
          <a:p>
            <a:pPr marL="384048" lvl="2" indent="0">
              <a:buNone/>
            </a:pPr>
            <a:r>
              <a:rPr lang="en-US" altLang="en-US" sz="2800" dirty="0"/>
              <a:t>	Daniel </a:t>
            </a:r>
            <a:r>
              <a:rPr lang="en-US" altLang="en-US" sz="2800" dirty="0" err="1"/>
              <a:t>Guaderrama</a:t>
            </a:r>
            <a:endParaRPr lang="en-US" altLang="en-US" sz="2800" dirty="0"/>
          </a:p>
          <a:p>
            <a:pPr marL="384048" lvl="2" indent="0">
              <a:buNone/>
            </a:pPr>
            <a:r>
              <a:rPr lang="en-US" altLang="en-US" sz="2800" dirty="0"/>
              <a:t>	Brian </a:t>
            </a:r>
            <a:r>
              <a:rPr lang="en-US" altLang="en-US" sz="2800" dirty="0" err="1"/>
              <a:t>Enquist</a:t>
            </a:r>
            <a:endParaRPr lang="en-US" altLang="en-US" sz="2800" dirty="0"/>
          </a:p>
          <a:p>
            <a:pPr marL="384048" lvl="2" indent="0">
              <a:buNone/>
            </a:pPr>
            <a:endParaRPr lang="en-US" altLang="en-US" sz="2800" dirty="0"/>
          </a:p>
          <a:p>
            <a:pPr marL="384048" lvl="2" indent="0">
              <a:buNone/>
            </a:pPr>
            <a:endParaRPr lang="en-US" sz="2600" dirty="0"/>
          </a:p>
          <a:p>
            <a:pPr lvl="1"/>
            <a:endParaRPr lang="en-US" sz="2600" dirty="0"/>
          </a:p>
          <a:p>
            <a:pPr lvl="1"/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600" dirty="0">
              <a:latin typeface="Consolas" panose="020B0609020204030204" pitchFamily="49" charset="0"/>
            </a:endParaRPr>
          </a:p>
        </p:txBody>
      </p:sp>
      <p:pic>
        <p:nvPicPr>
          <p:cNvPr id="4" name="Picture 2" descr="Bradley Bo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27" y="1190806"/>
            <a:ext cx="1639409" cy="16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ry mer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10323" r="12538" b="33636"/>
          <a:stretch/>
        </p:blipFill>
        <p:spPr bwMode="auto">
          <a:xfrm>
            <a:off x="9872211" y="1845734"/>
            <a:ext cx="1896117" cy="22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aniel Guaderr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29" y="4309857"/>
            <a:ext cx="163068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salvias.net/~brian/Department_of_Ecology_and_Evolutionary_Biology/People_files/DSCN16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0" y="3156381"/>
            <a:ext cx="21717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conservation internatio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76" y="4499964"/>
            <a:ext cx="3579269" cy="14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Image result for nsf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6" name="Picture 12" descr="Image result for nsf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25" y="4711823"/>
            <a:ext cx="1061252" cy="10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Image result for cyver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3" y="4831124"/>
            <a:ext cx="973311" cy="82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2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Big Data in Ecology?</a:t>
            </a:r>
          </a:p>
          <a:p>
            <a:pPr marL="201168" lvl="1" indent="0">
              <a:buNone/>
            </a:pPr>
            <a:r>
              <a:rPr lang="en-US" sz="2400" dirty="0"/>
              <a:t>	Lagging behind genetics (</a:t>
            </a:r>
            <a:r>
              <a:rPr lang="en-US" sz="2400" dirty="0" err="1"/>
              <a:t>GenBank</a:t>
            </a:r>
            <a:r>
              <a:rPr lang="en-US" sz="2400" dirty="0"/>
              <a:t>)</a:t>
            </a:r>
          </a:p>
          <a:p>
            <a:pPr marL="201168" lvl="1" indent="0">
              <a:buNone/>
            </a:pPr>
            <a:r>
              <a:rPr lang="en-US" sz="2400" dirty="0"/>
              <a:t>	Lots of data, but not served very usefully (or at all)</a:t>
            </a:r>
          </a:p>
          <a:p>
            <a:pPr marL="201168" lvl="1" indent="0">
              <a:buNone/>
            </a:pPr>
            <a:r>
              <a:rPr lang="en-US" sz="2400" dirty="0"/>
              <a:t>	Big, bad data (e.g. GBIF)</a:t>
            </a:r>
          </a:p>
          <a:p>
            <a:pPr lvl="6"/>
            <a:r>
              <a:rPr lang="en-US" sz="2000" dirty="0"/>
              <a:t>50% of plant names wrong</a:t>
            </a:r>
          </a:p>
          <a:p>
            <a:pPr lvl="6"/>
            <a:r>
              <a:rPr lang="en-US" sz="2000" dirty="0"/>
              <a:t>Only 33% of plant coordinates verifiably correct</a:t>
            </a:r>
            <a:endParaRPr lang="en-US" sz="2400" dirty="0"/>
          </a:p>
          <a:p>
            <a:pPr lvl="6"/>
            <a:endParaRPr lang="en-US" sz="2000" dirty="0"/>
          </a:p>
          <a:p>
            <a:pPr lvl="1"/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3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Big Data in Ecology?</a:t>
            </a:r>
          </a:p>
          <a:p>
            <a:pPr marL="201168" lvl="1" indent="0">
              <a:buNone/>
            </a:pPr>
            <a:r>
              <a:rPr lang="en-US" sz="2400" dirty="0"/>
              <a:t>	</a:t>
            </a:r>
          </a:p>
          <a:p>
            <a:pPr marL="201168" lvl="1" indent="0">
              <a:buNone/>
            </a:pPr>
            <a:r>
              <a:rPr lang="en-US" sz="2400" dirty="0"/>
              <a:t>	What we need:</a:t>
            </a:r>
          </a:p>
          <a:p>
            <a:pPr marL="201168" lvl="1" indent="0">
              <a:buNone/>
            </a:pPr>
            <a:r>
              <a:rPr lang="en-US" sz="2400" dirty="0"/>
              <a:t>	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" y="3392424"/>
            <a:ext cx="1088136" cy="4206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11480" y="4241462"/>
            <a:ext cx="1088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87096" y="4750478"/>
            <a:ext cx="1112520" cy="304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/>
          <p:cNvSpPr/>
          <p:nvPr/>
        </p:nvSpPr>
        <p:spPr>
          <a:xfrm>
            <a:off x="1591056" y="3602736"/>
            <a:ext cx="1870164" cy="1300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00784" y="4056796"/>
            <a:ext cx="165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Standardization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08832" y="3836078"/>
            <a:ext cx="562572" cy="740664"/>
            <a:chOff x="3608832" y="3836078"/>
            <a:chExt cx="1097280" cy="740664"/>
          </a:xfrm>
        </p:grpSpPr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3617976" y="3836078"/>
              <a:ext cx="1088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3608832" y="4220126"/>
              <a:ext cx="1088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>
              <a:off x="3608832" y="4576742"/>
              <a:ext cx="1088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6"/>
          <p:cNvSpPr/>
          <p:nvPr/>
        </p:nvSpPr>
        <p:spPr>
          <a:xfrm>
            <a:off x="4306824" y="3602736"/>
            <a:ext cx="1870164" cy="1300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95584" y="4035460"/>
            <a:ext cx="16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Conglomeration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6294120" y="4241462"/>
            <a:ext cx="5547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6982968" y="3599688"/>
            <a:ext cx="1870164" cy="1300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53513" y="4029272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checking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2700" y="3599688"/>
            <a:ext cx="1986424" cy="1540638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8951976" y="4229270"/>
            <a:ext cx="1344168" cy="121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205213" y="3573519"/>
            <a:ext cx="92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Access</a:t>
            </a:r>
          </a:p>
        </p:txBody>
      </p:sp>
    </p:spTree>
    <p:extLst>
      <p:ext uri="{BB962C8B-B14F-4D97-AF65-F5344CB8AC3E}">
        <p14:creationId xmlns:p14="http://schemas.microsoft.com/office/powerpoint/2010/main" val="60433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Big Data in Ecology?</a:t>
            </a:r>
          </a:p>
          <a:p>
            <a:pPr marL="201168" lvl="1" indent="0">
              <a:buNone/>
            </a:pPr>
            <a:r>
              <a:rPr lang="en-US" sz="2400" dirty="0"/>
              <a:t>	</a:t>
            </a:r>
          </a:p>
          <a:p>
            <a:pPr marL="201168" lvl="1" indent="0">
              <a:buNone/>
            </a:pPr>
            <a:r>
              <a:rPr lang="en-US" sz="2400" dirty="0"/>
              <a:t>	What we need:</a:t>
            </a:r>
          </a:p>
          <a:p>
            <a:pPr marL="201168" lvl="1" indent="0">
              <a:buNone/>
            </a:pPr>
            <a:r>
              <a:rPr lang="en-US" sz="2400" dirty="0"/>
              <a:t>	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480" y="3392424"/>
            <a:ext cx="1088136" cy="4206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11480" y="4241462"/>
            <a:ext cx="1088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87096" y="4750478"/>
            <a:ext cx="1112520" cy="304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/>
          <p:cNvSpPr/>
          <p:nvPr/>
        </p:nvSpPr>
        <p:spPr>
          <a:xfrm>
            <a:off x="1591056" y="3602736"/>
            <a:ext cx="1870164" cy="1300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00784" y="4056796"/>
            <a:ext cx="165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Standardization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08832" y="3836078"/>
            <a:ext cx="562572" cy="740664"/>
            <a:chOff x="3608832" y="3836078"/>
            <a:chExt cx="1097280" cy="740664"/>
          </a:xfrm>
        </p:grpSpPr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3617976" y="3836078"/>
              <a:ext cx="1088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3608832" y="4220126"/>
              <a:ext cx="1088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>
              <a:off x="3608832" y="4576742"/>
              <a:ext cx="1088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: Rounded Corners 16"/>
          <p:cNvSpPr/>
          <p:nvPr/>
        </p:nvSpPr>
        <p:spPr>
          <a:xfrm>
            <a:off x="4306824" y="3602736"/>
            <a:ext cx="1870164" cy="1300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95584" y="4035460"/>
            <a:ext cx="169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Conglomeration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6294120" y="4241462"/>
            <a:ext cx="5547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6982968" y="3599688"/>
            <a:ext cx="1870164" cy="13001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53513" y="4029272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 checking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2700" y="3599688"/>
            <a:ext cx="1986424" cy="1540638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8951976" y="4229270"/>
            <a:ext cx="1344168" cy="121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205213" y="3573519"/>
            <a:ext cx="92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Access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6326" y="5322639"/>
            <a:ext cx="4639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168" lvl="1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This is where BIEN comes in!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0533"/>
          <a:stretch/>
        </p:blipFill>
        <p:spPr>
          <a:xfrm rot="490308">
            <a:off x="10533378" y="3907769"/>
            <a:ext cx="935614" cy="6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u="sng" dirty="0"/>
              <a:t>B</a:t>
            </a:r>
            <a:r>
              <a:rPr lang="en-US" sz="2800" dirty="0"/>
              <a:t>otanical </a:t>
            </a:r>
            <a:r>
              <a:rPr lang="en-US" sz="2800" u="sng" dirty="0"/>
              <a:t>I</a:t>
            </a:r>
            <a:r>
              <a:rPr lang="en-US" sz="2800" dirty="0"/>
              <a:t>nformation and </a:t>
            </a:r>
            <a:r>
              <a:rPr lang="en-US" sz="2800" u="sng" dirty="0"/>
              <a:t>E</a:t>
            </a:r>
            <a:r>
              <a:rPr lang="en-US" sz="2800" dirty="0"/>
              <a:t>cology </a:t>
            </a:r>
            <a:r>
              <a:rPr lang="en-US" sz="2800" u="sng" dirty="0"/>
              <a:t>N</a:t>
            </a:r>
            <a:r>
              <a:rPr lang="en-US" sz="2800" dirty="0"/>
              <a:t>etwork</a:t>
            </a:r>
          </a:p>
          <a:p>
            <a:pPr marL="0" indent="0">
              <a:buNone/>
            </a:pPr>
            <a:r>
              <a:rPr lang="en-US" sz="2800" dirty="0"/>
              <a:t>	Network of 50+ people at 20+ institutions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200" dirty="0"/>
              <a:t>Ecologists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200" dirty="0"/>
              <a:t>Evolutionary Biologists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200" dirty="0"/>
              <a:t>Computer scientists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200" dirty="0"/>
              <a:t>Informaticians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200" dirty="0"/>
              <a:t>Collection managers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200" dirty="0"/>
              <a:t>Taxonomists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200" dirty="0"/>
              <a:t>and more…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026" name="Picture 2" descr="BIEN_Tucson_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8" r="3755"/>
          <a:stretch/>
        </p:blipFill>
        <p:spPr bwMode="auto">
          <a:xfrm>
            <a:off x="6446355" y="2877652"/>
            <a:ext cx="5111255" cy="30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1179" y="5977468"/>
            <a:ext cx="235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1/5</a:t>
            </a:r>
            <a:r>
              <a:rPr lang="en-US" baseline="30000" dirty="0"/>
              <a:t>th</a:t>
            </a:r>
            <a:r>
              <a:rPr lang="en-US" dirty="0"/>
              <a:t> of the BIEN group</a:t>
            </a:r>
          </a:p>
        </p:txBody>
      </p:sp>
    </p:spTree>
    <p:extLst>
      <p:ext uri="{BB962C8B-B14F-4D97-AF65-F5344CB8AC3E}">
        <p14:creationId xmlns:p14="http://schemas.microsoft.com/office/powerpoint/2010/main" val="324785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BIEN database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2769" y="3256607"/>
            <a:ext cx="104374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Plot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8115" y="3839830"/>
            <a:ext cx="1087221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Trait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7552" y="5818422"/>
            <a:ext cx="1669816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Taxonomic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6207" y="4476571"/>
            <a:ext cx="187468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Phylogenetic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8588" y="2568615"/>
            <a:ext cx="1750864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Occurrence Data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7724" y="2778901"/>
            <a:ext cx="2039112" cy="27344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Diverse data sources/formats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03704" y="2753281"/>
            <a:ext cx="2548021" cy="319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3408575"/>
            <a:ext cx="1883664" cy="10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09800" y="3957215"/>
            <a:ext cx="1883664" cy="10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37232" y="4670447"/>
            <a:ext cx="1883664" cy="108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44240" y="2948476"/>
            <a:ext cx="676647" cy="50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95336" y="2948476"/>
            <a:ext cx="1123752" cy="105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0"/>
          </p:cNvCxnSpPr>
          <p:nvPr/>
        </p:nvCxnSpPr>
        <p:spPr>
          <a:xfrm>
            <a:off x="4719335" y="3625940"/>
            <a:ext cx="32391" cy="21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417552" y="2688336"/>
            <a:ext cx="1322344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Taxon scrubbing</a:t>
            </a: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024924" y="5202936"/>
            <a:ext cx="53800" cy="604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02552" y="2752346"/>
            <a:ext cx="435456" cy="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138008" y="2333969"/>
            <a:ext cx="2320237" cy="1396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Additional validation: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Good coordinates?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Native?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Endangered?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910731" y="2323477"/>
            <a:ext cx="175086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Improved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Occurrence Data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460992" y="2667002"/>
            <a:ext cx="435456" cy="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</p:cNvCxnSpPr>
          <p:nvPr/>
        </p:nvCxnSpPr>
        <p:spPr>
          <a:xfrm>
            <a:off x="10786163" y="2969808"/>
            <a:ext cx="0" cy="1054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115241" y="4167517"/>
            <a:ext cx="133575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</a:rPr>
              <a:t>Range Maps</a:t>
            </a:r>
          </a:p>
        </p:txBody>
      </p:sp>
      <p:pic>
        <p:nvPicPr>
          <p:cNvPr id="4098" name="Picture 2" descr="Bradley Bo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71" y="143582"/>
            <a:ext cx="1459524" cy="14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175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36025</TotalTime>
  <Words>1429</Words>
  <Application>Microsoft Office PowerPoint</Application>
  <PresentationFormat>Widescreen</PresentationFormat>
  <Paragraphs>454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Consolas</vt:lpstr>
      <vt:lpstr>Times New Roman</vt:lpstr>
      <vt:lpstr>Retrospect</vt:lpstr>
      <vt:lpstr> making your life easier</vt:lpstr>
      <vt:lpstr>Outline</vt:lpstr>
      <vt:lpstr>Introduction</vt:lpstr>
      <vt:lpstr>Introduction</vt:lpstr>
      <vt:lpstr>Introduction</vt:lpstr>
      <vt:lpstr>Introduction</vt:lpstr>
      <vt:lpstr>Introduction</vt:lpstr>
      <vt:lpstr>What is BIEN?</vt:lpstr>
      <vt:lpstr>The BIEN database</vt:lpstr>
      <vt:lpstr>The BIEN database</vt:lpstr>
      <vt:lpstr>The BIEN database</vt:lpstr>
      <vt:lpstr>The BIEN database</vt:lpstr>
      <vt:lpstr>BIENdata.org</vt:lpstr>
      <vt:lpstr>RBIEN: What is it?</vt:lpstr>
      <vt:lpstr>RBIEN: What is it?</vt:lpstr>
      <vt:lpstr>RBIEN: What is it?</vt:lpstr>
      <vt:lpstr>RBIEN: What is it?</vt:lpstr>
      <vt:lpstr>RBIEN: Species Lists</vt:lpstr>
      <vt:lpstr>RBIEN: Species Lists</vt:lpstr>
      <vt:lpstr>RBIEN: Occurrence Records</vt:lpstr>
      <vt:lpstr>RBIEN: Occurrence Records</vt:lpstr>
      <vt:lpstr>RBIEN: Occurrence Records</vt:lpstr>
      <vt:lpstr>RBIEN: Plot data</vt:lpstr>
      <vt:lpstr>RBIEN: Plot data</vt:lpstr>
      <vt:lpstr>RBIEN: Plot data</vt:lpstr>
      <vt:lpstr>RBIEN: Plot data</vt:lpstr>
      <vt:lpstr>RBIEN: Species range maps</vt:lpstr>
      <vt:lpstr>RBIEN: Species range maps</vt:lpstr>
      <vt:lpstr>RBIEN: Species range maps</vt:lpstr>
      <vt:lpstr>RBIEN: Species range maps</vt:lpstr>
      <vt:lpstr>RBIEN: Trait Data</vt:lpstr>
      <vt:lpstr>RBIEN: Trait Data</vt:lpstr>
      <vt:lpstr>RBIEN: Trait Data</vt:lpstr>
      <vt:lpstr>RBIEN: Trait Data</vt:lpstr>
      <vt:lpstr>RBIEN: Taxonomic Data</vt:lpstr>
      <vt:lpstr>RBIEN: Taxonomic Data</vt:lpstr>
      <vt:lpstr>RBIEN: Taxonomic Data</vt:lpstr>
      <vt:lpstr>RBIEN: Phylogenies</vt:lpstr>
      <vt:lpstr>RBIEN: Phylogenies</vt:lpstr>
      <vt:lpstr>RBIEN: Phylogenies</vt:lpstr>
      <vt:lpstr>RBIEN: Phylogenies</vt:lpstr>
      <vt:lpstr>RBIEN: Metadata</vt:lpstr>
      <vt:lpstr>RBIEN: Metadata</vt:lpstr>
      <vt:lpstr>RBIEN: Metadata</vt:lpstr>
      <vt:lpstr>RBIEN: Caveats and tips</vt:lpstr>
      <vt:lpstr>BIEN: Future Directions</vt:lpstr>
      <vt:lpstr>Questions?  Suggestions?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RBIEN:  making your life easier</dc:title>
  <dc:creator>Brian Maitner</dc:creator>
  <cp:lastModifiedBy>Brian Maitner</cp:lastModifiedBy>
  <cp:revision>95</cp:revision>
  <dcterms:created xsi:type="dcterms:W3CDTF">2016-11-04T18:50:00Z</dcterms:created>
  <dcterms:modified xsi:type="dcterms:W3CDTF">2017-05-02T22:07:00Z</dcterms:modified>
</cp:coreProperties>
</file>